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56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699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0657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01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276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80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2850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964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050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752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718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8640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F45D8C-E6CC-46CF-BFA4-73C860CCBEDB}" type="datetimeFigureOut">
              <a:rPr lang="en-GB" smtClean="0"/>
              <a:t>14/06/2021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33868-AACF-4816-AF36-6C33EBD71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60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r="50417"/>
          <a:stretch/>
        </p:blipFill>
        <p:spPr>
          <a:xfrm>
            <a:off x="383070" y="194970"/>
            <a:ext cx="11145315" cy="6321923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 rot="16200000">
            <a:off x="-587086" y="747699"/>
            <a:ext cx="1560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chemeClr val="bg1">
                    <a:lumMod val="65000"/>
                  </a:schemeClr>
                </a:solidFill>
              </a:rPr>
              <a:t>Application Draft </a:t>
            </a:r>
            <a:r>
              <a:rPr lang="en-US" sz="1000" b="1" dirty="0" smtClean="0">
                <a:solidFill>
                  <a:schemeClr val="bg1">
                    <a:lumMod val="65000"/>
                  </a:schemeClr>
                </a:solidFill>
              </a:rPr>
              <a:t>Concept</a:t>
            </a:r>
            <a:endParaRPr lang="en-GB" sz="10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406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/>
          <a:srcRect l="6224" t="19787" r="59467" b="11276"/>
          <a:stretch/>
        </p:blipFill>
        <p:spPr>
          <a:xfrm>
            <a:off x="435373" y="173747"/>
            <a:ext cx="11326293" cy="6400674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 rot="16200000">
            <a:off x="-587086" y="747699"/>
            <a:ext cx="1560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chemeClr val="bg1">
                    <a:lumMod val="65000"/>
                  </a:schemeClr>
                </a:solidFill>
              </a:rPr>
              <a:t>Application Draft </a:t>
            </a:r>
            <a:r>
              <a:rPr lang="en-US" sz="1000" b="1" dirty="0" smtClean="0">
                <a:solidFill>
                  <a:schemeClr val="bg1">
                    <a:lumMod val="65000"/>
                  </a:schemeClr>
                </a:solidFill>
              </a:rPr>
              <a:t>Concept</a:t>
            </a:r>
            <a:endParaRPr lang="en-GB" sz="10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699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1830" y="204281"/>
            <a:ext cx="404110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 smtClean="0">
                <a:solidFill>
                  <a:schemeClr val="bg1"/>
                </a:solidFill>
              </a:rPr>
              <a:t>Be </a:t>
            </a:r>
            <a:r>
              <a:rPr lang="en-US" sz="8800" b="1" dirty="0" smtClean="0">
                <a:solidFill>
                  <a:schemeClr val="bg1"/>
                </a:solidFill>
              </a:rPr>
              <a:t>  </a:t>
            </a:r>
            <a:r>
              <a:rPr lang="en-US" sz="8800" b="1" dirty="0" err="1" smtClean="0">
                <a:solidFill>
                  <a:schemeClr val="bg1"/>
                </a:solidFill>
              </a:rPr>
              <a:t>ake</a:t>
            </a:r>
            <a:r>
              <a:rPr lang="en-US" sz="8800" b="1" dirty="0" smtClean="0">
                <a:solidFill>
                  <a:schemeClr val="bg1"/>
                </a:solidFill>
              </a:rPr>
              <a:t> </a:t>
            </a:r>
            <a:endParaRPr lang="en-US" sz="8800" b="1" dirty="0" smtClean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93679" y="-945549"/>
            <a:ext cx="1377300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0" b="1" dirty="0">
                <a:solidFill>
                  <a:srgbClr val="00B0F0"/>
                </a:solidFill>
              </a:rPr>
              <a:t>L</a:t>
            </a:r>
            <a:endParaRPr lang="en-GB" sz="22000" dirty="0"/>
          </a:p>
        </p:txBody>
      </p:sp>
      <p:sp>
        <p:nvSpPr>
          <p:cNvPr id="13" name="TextBox 12"/>
          <p:cNvSpPr txBox="1"/>
          <p:nvPr/>
        </p:nvSpPr>
        <p:spPr>
          <a:xfrm>
            <a:off x="560798" y="1829555"/>
            <a:ext cx="7098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Issue to solve:	there is no united easy-to-use data of lakes in Belgium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 flipH="1">
            <a:off x="455693" y="1920240"/>
            <a:ext cx="116892" cy="464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570299" y="2175705"/>
            <a:ext cx="6947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Way to solve it: 	easy-to-use app with filters according to users needs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 rot="16200000">
            <a:off x="-587086" y="747699"/>
            <a:ext cx="1560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chemeClr val="bg1">
                    <a:lumMod val="65000"/>
                  </a:schemeClr>
                </a:solidFill>
              </a:rPr>
              <a:t>Application Draft </a:t>
            </a:r>
            <a:r>
              <a:rPr lang="en-US" sz="1000" b="1" dirty="0" smtClean="0">
                <a:solidFill>
                  <a:schemeClr val="bg1">
                    <a:lumMod val="65000"/>
                  </a:schemeClr>
                </a:solidFill>
              </a:rPr>
              <a:t>Concept</a:t>
            </a:r>
            <a:endParaRPr lang="en-GB" sz="10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8521571" y="531073"/>
            <a:ext cx="3151761" cy="5739319"/>
          </a:xfrm>
          <a:prstGeom prst="roundRect">
            <a:avLst>
              <a:gd name="adj" fmla="val 4013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8" name="Rounded Rectangle 37"/>
          <p:cNvSpPr/>
          <p:nvPr/>
        </p:nvSpPr>
        <p:spPr>
          <a:xfrm>
            <a:off x="8803532" y="2451370"/>
            <a:ext cx="943583" cy="914400"/>
          </a:xfrm>
          <a:prstGeom prst="roundRect">
            <a:avLst>
              <a:gd name="adj" fmla="val 134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/>
          <p:cNvSpPr txBox="1"/>
          <p:nvPr/>
        </p:nvSpPr>
        <p:spPr>
          <a:xfrm>
            <a:off x="9902757" y="2451370"/>
            <a:ext cx="138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Lake </a:t>
            </a:r>
            <a:r>
              <a:rPr lang="en-US" dirty="0" err="1" smtClean="0"/>
              <a:t>Hofstad</a:t>
            </a:r>
            <a:endParaRPr lang="en-GB" dirty="0"/>
          </a:p>
        </p:txBody>
      </p:sp>
      <p:sp>
        <p:nvSpPr>
          <p:cNvPr id="40" name="TextBox 39"/>
          <p:cNvSpPr txBox="1"/>
          <p:nvPr/>
        </p:nvSpPr>
        <p:spPr>
          <a:xfrm>
            <a:off x="9902757" y="2820702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18 </a:t>
            </a:r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km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1" name="Cross 40"/>
          <p:cNvSpPr/>
          <p:nvPr/>
        </p:nvSpPr>
        <p:spPr>
          <a:xfrm>
            <a:off x="9971137" y="3087893"/>
            <a:ext cx="252633" cy="204281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Diamond 41"/>
          <p:cNvSpPr/>
          <p:nvPr/>
        </p:nvSpPr>
        <p:spPr>
          <a:xfrm>
            <a:off x="10408024" y="3066923"/>
            <a:ext cx="187486" cy="19184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Flowchart: Or 51"/>
          <p:cNvSpPr/>
          <p:nvPr/>
        </p:nvSpPr>
        <p:spPr>
          <a:xfrm>
            <a:off x="10754401" y="3087893"/>
            <a:ext cx="163566" cy="204281"/>
          </a:xfrm>
          <a:prstGeom prst="flowChar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Explosion 1 52"/>
          <p:cNvSpPr/>
          <p:nvPr/>
        </p:nvSpPr>
        <p:spPr>
          <a:xfrm>
            <a:off x="11100777" y="3162844"/>
            <a:ext cx="155642" cy="12933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Rounded Rectangle 53"/>
          <p:cNvSpPr/>
          <p:nvPr/>
        </p:nvSpPr>
        <p:spPr>
          <a:xfrm>
            <a:off x="8803532" y="3559365"/>
            <a:ext cx="943583" cy="914400"/>
          </a:xfrm>
          <a:prstGeom prst="roundRect">
            <a:avLst>
              <a:gd name="adj" fmla="val 134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TextBox 54"/>
          <p:cNvSpPr txBox="1"/>
          <p:nvPr/>
        </p:nvSpPr>
        <p:spPr>
          <a:xfrm>
            <a:off x="9902757" y="3559365"/>
            <a:ext cx="1301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Lake </a:t>
            </a:r>
            <a:r>
              <a:rPr lang="en-US" dirty="0" err="1" smtClean="0"/>
              <a:t>Genval</a:t>
            </a:r>
            <a:endParaRPr lang="en-GB" dirty="0"/>
          </a:p>
        </p:txBody>
      </p:sp>
      <p:sp>
        <p:nvSpPr>
          <p:cNvPr id="56" name="TextBox 55"/>
          <p:cNvSpPr txBox="1"/>
          <p:nvPr/>
        </p:nvSpPr>
        <p:spPr>
          <a:xfrm>
            <a:off x="9902757" y="3928697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36 </a:t>
            </a:r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km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7" name="Cross 56"/>
          <p:cNvSpPr/>
          <p:nvPr/>
        </p:nvSpPr>
        <p:spPr>
          <a:xfrm>
            <a:off x="9971137" y="4195888"/>
            <a:ext cx="252633" cy="204281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Diamond 57"/>
          <p:cNvSpPr/>
          <p:nvPr/>
        </p:nvSpPr>
        <p:spPr>
          <a:xfrm>
            <a:off x="10408024" y="4174918"/>
            <a:ext cx="187486" cy="19184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Flowchart: Or 59"/>
          <p:cNvSpPr/>
          <p:nvPr/>
        </p:nvSpPr>
        <p:spPr>
          <a:xfrm>
            <a:off x="10754401" y="4195888"/>
            <a:ext cx="163566" cy="204281"/>
          </a:xfrm>
          <a:prstGeom prst="flowChar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ounded Rectangle 60"/>
          <p:cNvSpPr/>
          <p:nvPr/>
        </p:nvSpPr>
        <p:spPr>
          <a:xfrm>
            <a:off x="8803532" y="4687774"/>
            <a:ext cx="943583" cy="914400"/>
          </a:xfrm>
          <a:prstGeom prst="roundRect">
            <a:avLst>
              <a:gd name="adj" fmla="val 134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TextBox 61"/>
          <p:cNvSpPr txBox="1"/>
          <p:nvPr/>
        </p:nvSpPr>
        <p:spPr>
          <a:xfrm>
            <a:off x="9902757" y="4687774"/>
            <a:ext cx="1251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Lake </a:t>
            </a:r>
            <a:r>
              <a:rPr lang="en-US" dirty="0" err="1" smtClean="0"/>
              <a:t>Eupen</a:t>
            </a:r>
            <a:endParaRPr lang="en-GB" dirty="0"/>
          </a:p>
        </p:txBody>
      </p:sp>
      <p:sp>
        <p:nvSpPr>
          <p:cNvPr id="63" name="TextBox 62"/>
          <p:cNvSpPr txBox="1"/>
          <p:nvPr/>
        </p:nvSpPr>
        <p:spPr>
          <a:xfrm>
            <a:off x="9902757" y="5057106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42 </a:t>
            </a:r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km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4" name="Cross 63"/>
          <p:cNvSpPr/>
          <p:nvPr/>
        </p:nvSpPr>
        <p:spPr>
          <a:xfrm>
            <a:off x="9971137" y="5324297"/>
            <a:ext cx="252633" cy="204281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Diamond 64"/>
          <p:cNvSpPr/>
          <p:nvPr/>
        </p:nvSpPr>
        <p:spPr>
          <a:xfrm>
            <a:off x="10408024" y="5303327"/>
            <a:ext cx="187486" cy="19184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Flowchart: Or 65"/>
          <p:cNvSpPr/>
          <p:nvPr/>
        </p:nvSpPr>
        <p:spPr>
          <a:xfrm>
            <a:off x="10754401" y="5324297"/>
            <a:ext cx="163566" cy="204281"/>
          </a:xfrm>
          <a:prstGeom prst="flowChar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Rounded Rectangle 66"/>
          <p:cNvSpPr/>
          <p:nvPr/>
        </p:nvSpPr>
        <p:spPr>
          <a:xfrm>
            <a:off x="8803532" y="5825910"/>
            <a:ext cx="943583" cy="444482"/>
          </a:xfrm>
          <a:prstGeom prst="roundRect">
            <a:avLst>
              <a:gd name="adj" fmla="val 134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TextBox 67"/>
          <p:cNvSpPr txBox="1"/>
          <p:nvPr/>
        </p:nvSpPr>
        <p:spPr>
          <a:xfrm>
            <a:off x="9902757" y="5825910"/>
            <a:ext cx="1211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Lake Boom</a:t>
            </a:r>
            <a:endParaRPr lang="en-GB" dirty="0"/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1570" y="527680"/>
            <a:ext cx="3151761" cy="1770440"/>
          </a:xfrm>
          <a:prstGeom prst="rect">
            <a:avLst/>
          </a:prstGeom>
        </p:spPr>
      </p:pic>
      <p:sp>
        <p:nvSpPr>
          <p:cNvPr id="70" name="TextBox 69"/>
          <p:cNvSpPr txBox="1"/>
          <p:nvPr/>
        </p:nvSpPr>
        <p:spPr>
          <a:xfrm>
            <a:off x="10842523" y="2810976"/>
            <a:ext cx="4138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17 C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0873155" y="3938904"/>
            <a:ext cx="4138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17 C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10888181" y="4978805"/>
            <a:ext cx="4138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17 C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0917967" y="6076506"/>
            <a:ext cx="4138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17 C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4" name="Heart 73"/>
          <p:cNvSpPr/>
          <p:nvPr/>
        </p:nvSpPr>
        <p:spPr>
          <a:xfrm>
            <a:off x="11402370" y="2479942"/>
            <a:ext cx="156855" cy="158938"/>
          </a:xfrm>
          <a:prstGeom prst="hear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Heart 74"/>
          <p:cNvSpPr/>
          <p:nvPr/>
        </p:nvSpPr>
        <p:spPr>
          <a:xfrm>
            <a:off x="11402370" y="3598144"/>
            <a:ext cx="156855" cy="158938"/>
          </a:xfrm>
          <a:prstGeom prst="hear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Heart 75"/>
          <p:cNvSpPr/>
          <p:nvPr/>
        </p:nvSpPr>
        <p:spPr>
          <a:xfrm>
            <a:off x="11402369" y="4744954"/>
            <a:ext cx="156855" cy="158938"/>
          </a:xfrm>
          <a:prstGeom prst="hear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Heart 76"/>
          <p:cNvSpPr/>
          <p:nvPr/>
        </p:nvSpPr>
        <p:spPr>
          <a:xfrm>
            <a:off x="11411256" y="5824213"/>
            <a:ext cx="156855" cy="158938"/>
          </a:xfrm>
          <a:prstGeom prst="hear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TextBox 77"/>
          <p:cNvSpPr txBox="1"/>
          <p:nvPr/>
        </p:nvSpPr>
        <p:spPr>
          <a:xfrm>
            <a:off x="9971136" y="6096054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18 km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0299" y="3734702"/>
            <a:ext cx="6414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Target groups: 	Belgian, Dutch, French, German holidaymakers 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55440" y="4135435"/>
            <a:ext cx="652063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Layout: 		Preloading page (Logo, Lake with moving water)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		Home page (Banner, Burger, List of lakes)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	Page for each lake (or drop down extension)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	Search + Filters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	</a:t>
            </a:r>
            <a:r>
              <a:rPr lang="en-GB" dirty="0" smtClean="0">
                <a:solidFill>
                  <a:schemeClr val="bg1"/>
                </a:solidFill>
              </a:rPr>
              <a:t>My </a:t>
            </a:r>
            <a:r>
              <a:rPr lang="en-GB" dirty="0">
                <a:solidFill>
                  <a:schemeClr val="bg1"/>
                </a:solidFill>
              </a:rPr>
              <a:t>favourites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55440" y="5602174"/>
            <a:ext cx="60142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Development:	Front end design and prototyping in </a:t>
            </a:r>
            <a:r>
              <a:rPr lang="en-US" dirty="0" err="1" smtClean="0">
                <a:solidFill>
                  <a:schemeClr val="bg1"/>
                </a:solidFill>
              </a:rPr>
              <a:t>Figma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	Back End  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	Data base of lakes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	API for water temperature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5440" y="2539421"/>
            <a:ext cx="79016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Core feature:	unified list of lakes with UX friendly way of choosing your 			favorite place for a weekend BBQ / Kayaking / Fishing lake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		near by the house (geolocation) or by your favorite region 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	or by special needs feature (disable, dog, electric car </a:t>
            </a:r>
            <a:r>
              <a:rPr lang="en-US" dirty="0" err="1" smtClean="0">
                <a:solidFill>
                  <a:schemeClr val="bg1"/>
                </a:solidFill>
              </a:rPr>
              <a:t>etc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573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1830" y="204281"/>
            <a:ext cx="404110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 smtClean="0">
                <a:solidFill>
                  <a:schemeClr val="bg1"/>
                </a:solidFill>
              </a:rPr>
              <a:t>Be </a:t>
            </a:r>
            <a:r>
              <a:rPr lang="en-US" sz="8800" b="1" dirty="0" smtClean="0">
                <a:solidFill>
                  <a:schemeClr val="bg1"/>
                </a:solidFill>
              </a:rPr>
              <a:t>  </a:t>
            </a:r>
            <a:r>
              <a:rPr lang="en-US" sz="8800" b="1" dirty="0" err="1" smtClean="0">
                <a:solidFill>
                  <a:schemeClr val="bg1"/>
                </a:solidFill>
              </a:rPr>
              <a:t>ake</a:t>
            </a:r>
            <a:r>
              <a:rPr lang="en-US" sz="8800" b="1" dirty="0" smtClean="0">
                <a:solidFill>
                  <a:schemeClr val="bg1"/>
                </a:solidFill>
              </a:rPr>
              <a:t> </a:t>
            </a:r>
            <a:endParaRPr lang="en-US" sz="8800" b="1" dirty="0" smtClean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8521571" y="531073"/>
            <a:ext cx="3151761" cy="5739319"/>
          </a:xfrm>
          <a:prstGeom prst="roundRect">
            <a:avLst>
              <a:gd name="adj" fmla="val 4013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ounded Rectangle 5"/>
          <p:cNvSpPr/>
          <p:nvPr/>
        </p:nvSpPr>
        <p:spPr>
          <a:xfrm>
            <a:off x="8803532" y="2451370"/>
            <a:ext cx="943583" cy="914400"/>
          </a:xfrm>
          <a:prstGeom prst="roundRect">
            <a:avLst>
              <a:gd name="adj" fmla="val 134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9902757" y="2451370"/>
            <a:ext cx="138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Lake </a:t>
            </a:r>
            <a:r>
              <a:rPr lang="en-US" dirty="0" err="1" smtClean="0"/>
              <a:t>Hofstad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9902757" y="2820702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18 </a:t>
            </a:r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km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Cross 8"/>
          <p:cNvSpPr/>
          <p:nvPr/>
        </p:nvSpPr>
        <p:spPr>
          <a:xfrm>
            <a:off x="9971137" y="3087893"/>
            <a:ext cx="252633" cy="204281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Diamond 9"/>
          <p:cNvSpPr/>
          <p:nvPr/>
        </p:nvSpPr>
        <p:spPr>
          <a:xfrm>
            <a:off x="10408024" y="3066923"/>
            <a:ext cx="187486" cy="19184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lowchart: Or 10"/>
          <p:cNvSpPr/>
          <p:nvPr/>
        </p:nvSpPr>
        <p:spPr>
          <a:xfrm>
            <a:off x="10754401" y="3087893"/>
            <a:ext cx="163566" cy="204281"/>
          </a:xfrm>
          <a:prstGeom prst="flowChar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Explosion 1 11"/>
          <p:cNvSpPr/>
          <p:nvPr/>
        </p:nvSpPr>
        <p:spPr>
          <a:xfrm>
            <a:off x="11100777" y="3162844"/>
            <a:ext cx="155642" cy="12933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ounded Rectangle 28"/>
          <p:cNvSpPr/>
          <p:nvPr/>
        </p:nvSpPr>
        <p:spPr>
          <a:xfrm>
            <a:off x="8803532" y="3559365"/>
            <a:ext cx="943583" cy="914400"/>
          </a:xfrm>
          <a:prstGeom prst="roundRect">
            <a:avLst>
              <a:gd name="adj" fmla="val 134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extBox 29"/>
          <p:cNvSpPr txBox="1"/>
          <p:nvPr/>
        </p:nvSpPr>
        <p:spPr>
          <a:xfrm>
            <a:off x="9902757" y="3559365"/>
            <a:ext cx="1301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Lake </a:t>
            </a:r>
            <a:r>
              <a:rPr lang="en-US" dirty="0" err="1" smtClean="0"/>
              <a:t>Genval</a:t>
            </a:r>
            <a:endParaRPr lang="en-GB" dirty="0"/>
          </a:p>
        </p:txBody>
      </p:sp>
      <p:sp>
        <p:nvSpPr>
          <p:cNvPr id="31" name="TextBox 30"/>
          <p:cNvSpPr txBox="1"/>
          <p:nvPr/>
        </p:nvSpPr>
        <p:spPr>
          <a:xfrm>
            <a:off x="9902757" y="3928697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36 </a:t>
            </a:r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km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2" name="Cross 31"/>
          <p:cNvSpPr/>
          <p:nvPr/>
        </p:nvSpPr>
        <p:spPr>
          <a:xfrm>
            <a:off x="9971137" y="4195888"/>
            <a:ext cx="252633" cy="204281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Diamond 32"/>
          <p:cNvSpPr/>
          <p:nvPr/>
        </p:nvSpPr>
        <p:spPr>
          <a:xfrm>
            <a:off x="10408024" y="4174918"/>
            <a:ext cx="187486" cy="19184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Flowchart: Or 33"/>
          <p:cNvSpPr/>
          <p:nvPr/>
        </p:nvSpPr>
        <p:spPr>
          <a:xfrm>
            <a:off x="10754401" y="4195888"/>
            <a:ext cx="163566" cy="204281"/>
          </a:xfrm>
          <a:prstGeom prst="flowChar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ounded Rectangle 42"/>
          <p:cNvSpPr/>
          <p:nvPr/>
        </p:nvSpPr>
        <p:spPr>
          <a:xfrm>
            <a:off x="8803532" y="4687774"/>
            <a:ext cx="943583" cy="914400"/>
          </a:xfrm>
          <a:prstGeom prst="roundRect">
            <a:avLst>
              <a:gd name="adj" fmla="val 134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/>
          <p:cNvSpPr txBox="1"/>
          <p:nvPr/>
        </p:nvSpPr>
        <p:spPr>
          <a:xfrm>
            <a:off x="9902757" y="4687774"/>
            <a:ext cx="1251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Lake </a:t>
            </a:r>
            <a:r>
              <a:rPr lang="en-US" dirty="0" err="1" smtClean="0"/>
              <a:t>Eupen</a:t>
            </a:r>
            <a:endParaRPr lang="en-GB" dirty="0"/>
          </a:p>
        </p:txBody>
      </p:sp>
      <p:sp>
        <p:nvSpPr>
          <p:cNvPr id="45" name="TextBox 44"/>
          <p:cNvSpPr txBox="1"/>
          <p:nvPr/>
        </p:nvSpPr>
        <p:spPr>
          <a:xfrm>
            <a:off x="9902757" y="5057106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42 </a:t>
            </a:r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km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6" name="Cross 45"/>
          <p:cNvSpPr/>
          <p:nvPr/>
        </p:nvSpPr>
        <p:spPr>
          <a:xfrm>
            <a:off x="9971137" y="5324297"/>
            <a:ext cx="252633" cy="204281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Diamond 46"/>
          <p:cNvSpPr/>
          <p:nvPr/>
        </p:nvSpPr>
        <p:spPr>
          <a:xfrm>
            <a:off x="10408024" y="5303327"/>
            <a:ext cx="187486" cy="19184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Flowchart: Or 47"/>
          <p:cNvSpPr/>
          <p:nvPr/>
        </p:nvSpPr>
        <p:spPr>
          <a:xfrm>
            <a:off x="10754401" y="5324297"/>
            <a:ext cx="163566" cy="204281"/>
          </a:xfrm>
          <a:prstGeom prst="flowChar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ounded Rectangle 49"/>
          <p:cNvSpPr/>
          <p:nvPr/>
        </p:nvSpPr>
        <p:spPr>
          <a:xfrm>
            <a:off x="8803532" y="5825910"/>
            <a:ext cx="943583" cy="444482"/>
          </a:xfrm>
          <a:prstGeom prst="roundRect">
            <a:avLst>
              <a:gd name="adj" fmla="val 134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50"/>
          <p:cNvSpPr txBox="1"/>
          <p:nvPr/>
        </p:nvSpPr>
        <p:spPr>
          <a:xfrm>
            <a:off x="9902757" y="5825910"/>
            <a:ext cx="1211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Lake Boom</a:t>
            </a:r>
            <a:endParaRPr lang="en-GB" dirty="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1570" y="527680"/>
            <a:ext cx="3151761" cy="177044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93679" y="-945549"/>
            <a:ext cx="1377300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0" b="1" dirty="0">
                <a:solidFill>
                  <a:srgbClr val="00B0F0"/>
                </a:solidFill>
              </a:rPr>
              <a:t>L</a:t>
            </a:r>
            <a:endParaRPr lang="en-GB" sz="22000" dirty="0"/>
          </a:p>
        </p:txBody>
      </p:sp>
      <p:sp>
        <p:nvSpPr>
          <p:cNvPr id="3" name="TextBox 2"/>
          <p:cNvSpPr txBox="1"/>
          <p:nvPr/>
        </p:nvSpPr>
        <p:spPr>
          <a:xfrm rot="16200000">
            <a:off x="-587086" y="747699"/>
            <a:ext cx="1560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chemeClr val="bg1">
                    <a:lumMod val="65000"/>
                  </a:schemeClr>
                </a:solidFill>
              </a:rPr>
              <a:t>Application Draft </a:t>
            </a:r>
            <a:r>
              <a:rPr lang="en-US" sz="1000" b="1" dirty="0" smtClean="0">
                <a:solidFill>
                  <a:schemeClr val="bg1">
                    <a:lumMod val="65000"/>
                  </a:schemeClr>
                </a:solidFill>
              </a:rPr>
              <a:t>Concept</a:t>
            </a:r>
            <a:endParaRPr lang="en-GB" sz="10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48640" y="2532326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376939" y="2316723"/>
            <a:ext cx="5679119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Beach </a:t>
            </a:r>
            <a:r>
              <a:rPr lang="en-GB" dirty="0" smtClean="0">
                <a:solidFill>
                  <a:schemeClr val="bg1"/>
                </a:solidFill>
              </a:rPr>
              <a:t>- </a:t>
            </a:r>
            <a:r>
              <a:rPr lang="en-GB" dirty="0">
                <a:solidFill>
                  <a:schemeClr val="bg1"/>
                </a:solidFill>
              </a:rPr>
              <a:t>Changing </a:t>
            </a:r>
            <a:r>
              <a:rPr lang="en-GB" dirty="0" smtClean="0">
                <a:solidFill>
                  <a:schemeClr val="bg1"/>
                </a:solidFill>
              </a:rPr>
              <a:t>rooms - </a:t>
            </a:r>
            <a:r>
              <a:rPr lang="en-GB" dirty="0">
                <a:solidFill>
                  <a:schemeClr val="bg1"/>
                </a:solidFill>
              </a:rPr>
              <a:t>Lockers </a:t>
            </a:r>
            <a:r>
              <a:rPr lang="en-GB" dirty="0" smtClean="0">
                <a:solidFill>
                  <a:schemeClr val="bg1"/>
                </a:solidFill>
              </a:rPr>
              <a:t>– Showers - </a:t>
            </a:r>
            <a:r>
              <a:rPr lang="en-GB" dirty="0">
                <a:solidFill>
                  <a:schemeClr val="bg1"/>
                </a:solidFill>
              </a:rPr>
              <a:t>Pets </a:t>
            </a:r>
            <a:r>
              <a:rPr lang="en-GB" dirty="0" smtClean="0">
                <a:solidFill>
                  <a:schemeClr val="bg1"/>
                </a:solidFill>
              </a:rPr>
              <a:t>friendly</a:t>
            </a:r>
          </a:p>
          <a:p>
            <a:r>
              <a:rPr lang="en-GB" dirty="0">
                <a:solidFill>
                  <a:schemeClr val="bg1"/>
                </a:solidFill>
              </a:rPr>
              <a:t>Water Temperature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BBQ - </a:t>
            </a:r>
            <a:r>
              <a:rPr lang="en-GB" dirty="0">
                <a:solidFill>
                  <a:schemeClr val="bg1"/>
                </a:solidFill>
              </a:rPr>
              <a:t>Picnic </a:t>
            </a:r>
            <a:r>
              <a:rPr lang="en-GB" dirty="0" smtClean="0">
                <a:solidFill>
                  <a:schemeClr val="bg1"/>
                </a:solidFill>
              </a:rPr>
              <a:t>area</a:t>
            </a:r>
          </a:p>
          <a:p>
            <a:r>
              <a:rPr lang="en-GB" dirty="0">
                <a:solidFill>
                  <a:schemeClr val="bg1"/>
                </a:solidFill>
              </a:rPr>
              <a:t>Food court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Kayak </a:t>
            </a:r>
            <a:r>
              <a:rPr lang="en-GB" dirty="0" smtClean="0">
                <a:solidFill>
                  <a:schemeClr val="bg1"/>
                </a:solidFill>
              </a:rPr>
              <a:t>- </a:t>
            </a:r>
            <a:r>
              <a:rPr lang="en-GB" dirty="0">
                <a:solidFill>
                  <a:schemeClr val="bg1"/>
                </a:solidFill>
              </a:rPr>
              <a:t>B</a:t>
            </a:r>
            <a:r>
              <a:rPr lang="en-GB" dirty="0" smtClean="0">
                <a:solidFill>
                  <a:schemeClr val="bg1"/>
                </a:solidFill>
              </a:rPr>
              <a:t>oat - </a:t>
            </a:r>
            <a:r>
              <a:rPr lang="en-GB" dirty="0">
                <a:solidFill>
                  <a:schemeClr val="bg1"/>
                </a:solidFill>
              </a:rPr>
              <a:t>Catamaran </a:t>
            </a:r>
            <a:r>
              <a:rPr lang="en-GB" dirty="0" smtClean="0">
                <a:solidFill>
                  <a:schemeClr val="bg1"/>
                </a:solidFill>
              </a:rPr>
              <a:t>rent </a:t>
            </a:r>
          </a:p>
          <a:p>
            <a:r>
              <a:rPr lang="en-GB" dirty="0">
                <a:solidFill>
                  <a:schemeClr val="bg1"/>
                </a:solidFill>
              </a:rPr>
              <a:t>Toilets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Children playground </a:t>
            </a:r>
            <a:endParaRPr lang="en-GB" dirty="0" smtClean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Sportive facilities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Disabled </a:t>
            </a:r>
            <a:r>
              <a:rPr lang="en-GB" dirty="0" smtClean="0">
                <a:solidFill>
                  <a:schemeClr val="bg1"/>
                </a:solidFill>
              </a:rPr>
              <a:t>access</a:t>
            </a:r>
          </a:p>
          <a:p>
            <a:r>
              <a:rPr lang="en-GB" dirty="0">
                <a:solidFill>
                  <a:schemeClr val="bg1"/>
                </a:solidFill>
              </a:rPr>
              <a:t>Public transport </a:t>
            </a:r>
            <a:r>
              <a:rPr lang="en-GB" dirty="0" smtClean="0">
                <a:solidFill>
                  <a:schemeClr val="bg1"/>
                </a:solidFill>
              </a:rPr>
              <a:t>access</a:t>
            </a:r>
          </a:p>
          <a:p>
            <a:r>
              <a:rPr lang="en-GB" dirty="0">
                <a:solidFill>
                  <a:schemeClr val="bg1"/>
                </a:solidFill>
              </a:rPr>
              <a:t>Bike </a:t>
            </a:r>
            <a:r>
              <a:rPr lang="en-GB" dirty="0" smtClean="0">
                <a:solidFill>
                  <a:schemeClr val="bg1"/>
                </a:solidFill>
              </a:rPr>
              <a:t>rent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Parking </a:t>
            </a:r>
            <a:r>
              <a:rPr lang="en-GB" dirty="0">
                <a:solidFill>
                  <a:schemeClr val="bg1"/>
                </a:solidFill>
              </a:rPr>
              <a:t>/ </a:t>
            </a:r>
            <a:r>
              <a:rPr lang="en-GB" dirty="0" smtClean="0">
                <a:solidFill>
                  <a:schemeClr val="bg1"/>
                </a:solidFill>
              </a:rPr>
              <a:t>Fuel </a:t>
            </a:r>
            <a:r>
              <a:rPr lang="en-GB" dirty="0">
                <a:solidFill>
                  <a:schemeClr val="bg1"/>
                </a:solidFill>
              </a:rPr>
              <a:t>station / </a:t>
            </a:r>
            <a:r>
              <a:rPr lang="en-GB" dirty="0" smtClean="0">
                <a:solidFill>
                  <a:schemeClr val="bg1"/>
                </a:solidFill>
              </a:rPr>
              <a:t>Electric </a:t>
            </a:r>
            <a:r>
              <a:rPr lang="en-GB" dirty="0">
                <a:solidFill>
                  <a:schemeClr val="bg1"/>
                </a:solidFill>
              </a:rPr>
              <a:t>car charger </a:t>
            </a:r>
            <a:r>
              <a:rPr lang="en-GB" dirty="0">
                <a:solidFill>
                  <a:schemeClr val="bg1"/>
                </a:solidFill>
              </a:rPr>
              <a:t/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Camping </a:t>
            </a:r>
            <a:r>
              <a:rPr lang="en-GB" dirty="0">
                <a:solidFill>
                  <a:schemeClr val="bg1"/>
                </a:solidFill>
              </a:rPr>
              <a:t/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Fishing (attention for licence payment </a:t>
            </a:r>
            <a:r>
              <a:rPr lang="en-GB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GB" dirty="0">
                <a:solidFill>
                  <a:schemeClr val="bg1"/>
                </a:solidFill>
              </a:rPr>
              <a:t>Inflatable boat authorisation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 smtClean="0">
                <a:solidFill>
                  <a:schemeClr val="bg1"/>
                </a:solidFill>
              </a:rPr>
              <a:t>Fountain </a:t>
            </a:r>
            <a:r>
              <a:rPr lang="en-GB" dirty="0">
                <a:solidFill>
                  <a:schemeClr val="bg1"/>
                </a:solidFill>
              </a:rPr>
              <a:t/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 err="1" smtClean="0">
                <a:solidFill>
                  <a:schemeClr val="bg1"/>
                </a:solidFill>
              </a:rPr>
              <a:t>Wifi</a:t>
            </a:r>
            <a:r>
              <a:rPr lang="en-GB" dirty="0">
                <a:solidFill>
                  <a:schemeClr val="bg1"/>
                </a:solidFill>
              </a:rPr>
              <a:t/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/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 smtClean="0">
                <a:solidFill>
                  <a:schemeClr val="bg1"/>
                </a:solidFill>
              </a:rPr>
              <a:t>360 </a:t>
            </a:r>
            <a:r>
              <a:rPr lang="en-GB" dirty="0">
                <a:solidFill>
                  <a:schemeClr val="bg1"/>
                </a:solidFill>
              </a:rPr>
              <a:t>photos</a:t>
            </a:r>
            <a:r>
              <a:rPr lang="en-GB" dirty="0">
                <a:solidFill>
                  <a:schemeClr val="bg1"/>
                </a:solidFill>
              </a:rPr>
              <a:t/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/>
            </a:r>
            <a:br>
              <a:rPr lang="en-GB" dirty="0">
                <a:solidFill>
                  <a:schemeClr val="bg1"/>
                </a:solidFill>
              </a:rPr>
            </a:b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76939" y="1855058"/>
            <a:ext cx="39526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</a:rPr>
              <a:t>Main Features shown by Icons</a:t>
            </a:r>
            <a:endParaRPr lang="en-GB" sz="2400" dirty="0">
              <a:solidFill>
                <a:srgbClr val="00B0F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842523" y="2810976"/>
            <a:ext cx="4138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17 C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0873155" y="3938904"/>
            <a:ext cx="4138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17 C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888181" y="4978805"/>
            <a:ext cx="4138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17 C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917967" y="6076506"/>
            <a:ext cx="4138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17 C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Heart 19"/>
          <p:cNvSpPr/>
          <p:nvPr/>
        </p:nvSpPr>
        <p:spPr>
          <a:xfrm>
            <a:off x="11402370" y="2479942"/>
            <a:ext cx="156855" cy="158938"/>
          </a:xfrm>
          <a:prstGeom prst="hear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Heart 51"/>
          <p:cNvSpPr/>
          <p:nvPr/>
        </p:nvSpPr>
        <p:spPr>
          <a:xfrm>
            <a:off x="11402370" y="3598144"/>
            <a:ext cx="156855" cy="158938"/>
          </a:xfrm>
          <a:prstGeom prst="hear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Heart 52"/>
          <p:cNvSpPr/>
          <p:nvPr/>
        </p:nvSpPr>
        <p:spPr>
          <a:xfrm>
            <a:off x="11402369" y="4744954"/>
            <a:ext cx="156855" cy="158938"/>
          </a:xfrm>
          <a:prstGeom prst="hear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Heart 53"/>
          <p:cNvSpPr/>
          <p:nvPr/>
        </p:nvSpPr>
        <p:spPr>
          <a:xfrm>
            <a:off x="11411256" y="5824213"/>
            <a:ext cx="156855" cy="158938"/>
          </a:xfrm>
          <a:prstGeom prst="hear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TextBox 54"/>
          <p:cNvSpPr txBox="1"/>
          <p:nvPr/>
        </p:nvSpPr>
        <p:spPr>
          <a:xfrm>
            <a:off x="9971136" y="6096054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18 km</a:t>
            </a:r>
            <a:endParaRPr lang="en-GB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667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109</Words>
  <Application>Microsoft Office PowerPoint</Application>
  <PresentationFormat>Widescreen</PresentationFormat>
  <Paragraphs>57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AO</dc:creator>
  <cp:lastModifiedBy>AO</cp:lastModifiedBy>
  <cp:revision>15</cp:revision>
  <dcterms:created xsi:type="dcterms:W3CDTF">2021-06-14T12:08:25Z</dcterms:created>
  <dcterms:modified xsi:type="dcterms:W3CDTF">2021-06-14T14:40:38Z</dcterms:modified>
</cp:coreProperties>
</file>

<file path=docProps/thumbnail.jpeg>
</file>